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4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1430F-E847-4A92-AA5E-E247F6098CE7}" type="datetimeFigureOut">
              <a:rPr lang="zh-CN" altLang="en-US" smtClean="0"/>
              <a:t>2019/05/08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FA98D-6558-4A94-815C-A12865346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054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6575EB-110A-4967-B665-2904BFA1A30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22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1T-TaS2_2017_11_04_19_28_17_087</a:t>
            </a:r>
          </a:p>
          <a:p>
            <a:r>
              <a:rPr lang="en-US" dirty="0"/>
              <a:t>500/200/10/-8</a:t>
            </a:r>
          </a:p>
          <a:p>
            <a:r>
              <a:rPr lang="en-US" dirty="0"/>
              <a:t>dI-dV-1T-TaS2_2017_11_04_19_38_19_139</a:t>
            </a:r>
          </a:p>
          <a:p>
            <a:r>
              <a:rPr lang="en-US" dirty="0"/>
              <a:t>dI-dV-1T-TaS2_2017_11_04_19_42_36_711</a:t>
            </a:r>
          </a:p>
          <a:p>
            <a:r>
              <a:rPr lang="en-US" dirty="0"/>
              <a:t>dI-dV-1T-TaS2_2017_11_04_19_47_21_224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6DAF5-52B1-4A20-8992-3207EE0766B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6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0EE62-4236-4E04-8EDC-3669581376D0}" type="datetimeFigureOut">
              <a:rPr lang="zh-CN" altLang="en-US" smtClean="0"/>
              <a:t>2019/05/08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2F0B-1A8C-49CC-A8F7-59E106B1A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860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0EE62-4236-4E04-8EDC-3669581376D0}" type="datetimeFigureOut">
              <a:rPr lang="zh-CN" altLang="en-US" smtClean="0"/>
              <a:t>2019/05/08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2F0B-1A8C-49CC-A8F7-59E106B1A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43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0EE62-4236-4E04-8EDC-3669581376D0}" type="datetimeFigureOut">
              <a:rPr lang="zh-CN" altLang="en-US" smtClean="0"/>
              <a:t>2019/05/08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2F0B-1A8C-49CC-A8F7-59E106B1A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74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0EE62-4236-4E04-8EDC-3669581376D0}" type="datetimeFigureOut">
              <a:rPr lang="zh-CN" altLang="en-US" smtClean="0"/>
              <a:t>2019/05/08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2F0B-1A8C-49CC-A8F7-59E106B1A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50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0EE62-4236-4E04-8EDC-3669581376D0}" type="datetimeFigureOut">
              <a:rPr lang="zh-CN" altLang="en-US" smtClean="0"/>
              <a:t>2019/05/08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2F0B-1A8C-49CC-A8F7-59E106B1A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771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0EE62-4236-4E04-8EDC-3669581376D0}" type="datetimeFigureOut">
              <a:rPr lang="zh-CN" altLang="en-US" smtClean="0"/>
              <a:t>2019/05/08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2F0B-1A8C-49CC-A8F7-59E106B1A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24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0EE62-4236-4E04-8EDC-3669581376D0}" type="datetimeFigureOut">
              <a:rPr lang="zh-CN" altLang="en-US" smtClean="0"/>
              <a:t>2019/05/08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2F0B-1A8C-49CC-A8F7-59E106B1A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86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0EE62-4236-4E04-8EDC-3669581376D0}" type="datetimeFigureOut">
              <a:rPr lang="zh-CN" altLang="en-US" smtClean="0"/>
              <a:t>2019/05/08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2F0B-1A8C-49CC-A8F7-59E106B1A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86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0EE62-4236-4E04-8EDC-3669581376D0}" type="datetimeFigureOut">
              <a:rPr lang="zh-CN" altLang="en-US" smtClean="0"/>
              <a:t>2019/05/08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2F0B-1A8C-49CC-A8F7-59E106B1A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949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0EE62-4236-4E04-8EDC-3669581376D0}" type="datetimeFigureOut">
              <a:rPr lang="zh-CN" altLang="en-US" smtClean="0"/>
              <a:t>2019/05/08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2F0B-1A8C-49CC-A8F7-59E106B1A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389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0EE62-4236-4E04-8EDC-3669581376D0}" type="datetimeFigureOut">
              <a:rPr lang="zh-CN" altLang="en-US" smtClean="0"/>
              <a:t>2019/05/08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2F0B-1A8C-49CC-A8F7-59E106B1A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695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0EE62-4236-4E04-8EDC-3669581376D0}" type="datetimeFigureOut">
              <a:rPr lang="zh-CN" altLang="en-US" smtClean="0"/>
              <a:t>2019/05/08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92F0B-1A8C-49CC-A8F7-59E106B1A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56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9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0.emf"/><Relationship Id="rId3" Type="http://schemas.openxmlformats.org/officeDocument/2006/relationships/oleObject" Target="../embeddings/oleObject21.bin"/><Relationship Id="rId7" Type="http://schemas.openxmlformats.org/officeDocument/2006/relationships/image" Target="../media/image58.png"/><Relationship Id="rId12" Type="http://schemas.openxmlformats.org/officeDocument/2006/relationships/image" Target="../media/image54.wmf"/><Relationship Id="rId17" Type="http://schemas.openxmlformats.org/officeDocument/2006/relationships/image" Target="../media/image55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24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7.emf"/><Relationship Id="rId11" Type="http://schemas.openxmlformats.org/officeDocument/2006/relationships/oleObject" Target="../embeddings/oleObject23.bin"/><Relationship Id="rId5" Type="http://schemas.openxmlformats.org/officeDocument/2006/relationships/image" Target="../media/image56.emf"/><Relationship Id="rId15" Type="http://schemas.openxmlformats.org/officeDocument/2006/relationships/image" Target="../media/image62.emf"/><Relationship Id="rId10" Type="http://schemas.openxmlformats.org/officeDocument/2006/relationships/image" Target="../media/image53.wmf"/><Relationship Id="rId4" Type="http://schemas.openxmlformats.org/officeDocument/2006/relationships/image" Target="../media/image52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6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3.w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9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1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92ED5-7589-4049-A55A-9B4B31079813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1277372" y="1412777"/>
          <a:ext cx="5292000" cy="4049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7372" y="1412777"/>
                        <a:ext cx="5292000" cy="40493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6061800" y="1412777"/>
          <a:ext cx="5292000" cy="4049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1800" y="1412777"/>
                        <a:ext cx="5292000" cy="40493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S</a:t>
            </a:r>
            <a:r>
              <a:rPr lang="en-US" altLang="zh-CN" dirty="0">
                <a:latin typeface="+mn-lt"/>
              </a:rPr>
              <a:t>TS Spectra</a:t>
            </a:r>
            <a:r>
              <a:rPr lang="en-US" altLang="zh-CN" baseline="0" dirty="0">
                <a:latin typeface="+mn-lt"/>
              </a:rPr>
              <a:t> with K Doping</a:t>
            </a:r>
            <a:endParaRPr lang="zh-CN" altLang="en-US" dirty="0">
              <a:latin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2822259" y="3607595"/>
            <a:ext cx="2643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207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DC28CCE-465A-4A09-9019-4E248FAD0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1958" y="1024343"/>
            <a:ext cx="3703422" cy="3688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DF37E17-22BD-4C00-8989-673E702B2C9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168044" y="966294"/>
          <a:ext cx="5612620" cy="4294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7DF37E17-22BD-4C00-8989-673E702B2C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68044" y="966294"/>
                        <a:ext cx="5612620" cy="4294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41F85B0-ACD3-4182-80FF-F55F46112BE3}"/>
              </a:ext>
            </a:extLst>
          </p:cNvPr>
          <p:cNvSpPr txBox="1"/>
          <p:nvPr/>
        </p:nvSpPr>
        <p:spPr>
          <a:xfrm>
            <a:off x="5780116" y="5522374"/>
            <a:ext cx="186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2s</a:t>
            </a:r>
            <a:endParaRPr lang="zh-CN" altLang="en-US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650FE521-A81D-4F66-8D96-8D5303723FEF}"/>
              </a:ext>
            </a:extLst>
          </p:cNvPr>
          <p:cNvCxnSpPr/>
          <p:nvPr/>
        </p:nvCxnSpPr>
        <p:spPr>
          <a:xfrm>
            <a:off x="1828800" y="2948247"/>
            <a:ext cx="1596044" cy="5708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098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45FE7E8-8EFD-45F2-B527-2392B88F5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86819" y="381646"/>
            <a:ext cx="3070617" cy="3047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CDB93F1-2782-4F76-8A83-5EB148F87CD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051665" y="531338"/>
          <a:ext cx="4928564" cy="3187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CDB93F1-2782-4F76-8A83-5EB148F87C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51665" y="531338"/>
                        <a:ext cx="4928564" cy="3187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527A114-E1E6-40BD-97F6-EB95EE5ED20B}"/>
              </a:ext>
            </a:extLst>
          </p:cNvPr>
          <p:cNvSpPr txBox="1"/>
          <p:nvPr/>
        </p:nvSpPr>
        <p:spPr>
          <a:xfrm>
            <a:off x="5591695" y="6023956"/>
            <a:ext cx="103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10s</a:t>
            </a:r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2B2C0BF-ED56-42B5-8E3D-5C5AA04104D4}"/>
              </a:ext>
            </a:extLst>
          </p:cNvPr>
          <p:cNvCxnSpPr/>
          <p:nvPr/>
        </p:nvCxnSpPr>
        <p:spPr>
          <a:xfrm>
            <a:off x="2615738" y="1295400"/>
            <a:ext cx="1668087" cy="404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5993E31-AECC-433F-A17B-9AA3AF20F08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83425" y="34290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5993E31-AECC-433F-A17B-9AA3AF20F0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83425" y="34290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7490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96A4851-065E-4474-80C6-9F8E647C5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2478" y="478608"/>
            <a:ext cx="3188847" cy="3201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714EB6-CBC4-41F3-B7F9-88CFC416ABEC}"/>
              </a:ext>
            </a:extLst>
          </p:cNvPr>
          <p:cNvSpPr txBox="1"/>
          <p:nvPr/>
        </p:nvSpPr>
        <p:spPr>
          <a:xfrm>
            <a:off x="5547360" y="6129251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15s</a:t>
            </a:r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344D747-D6BA-4F4E-8BAB-6F2D50F66C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096000" y="118390"/>
          <a:ext cx="5231751" cy="4003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7344D747-D6BA-4F4E-8BAB-6F2D50F66C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18390"/>
                        <a:ext cx="5231751" cy="4003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8297301-1A70-4164-B256-F1D49D9C4633}"/>
              </a:ext>
            </a:extLst>
          </p:cNvPr>
          <p:cNvCxnSpPr/>
          <p:nvPr/>
        </p:nvCxnSpPr>
        <p:spPr>
          <a:xfrm>
            <a:off x="1923009" y="1496291"/>
            <a:ext cx="2687782" cy="4211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E2B7213-38AB-4377-B083-075AD8590BD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306338" y="362856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CE2B7213-38AB-4377-B083-075AD8590B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06338" y="362856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4909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9309" y="535111"/>
            <a:ext cx="1928826" cy="1912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62714" y="518555"/>
            <a:ext cx="2477613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4015" y="4252400"/>
            <a:ext cx="1833266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53748" y="4209700"/>
            <a:ext cx="2495547" cy="194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7107814-D263-4D1A-970D-C3A71C82F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00155" y="613301"/>
            <a:ext cx="2000264" cy="2017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806CF40-21FF-4499-804A-A4E3B0F7A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959485" y="576598"/>
            <a:ext cx="2643206" cy="2057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9B1A33B1-6BF3-4F78-AEB5-1F7E49651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288824" y="4209700"/>
            <a:ext cx="2000264" cy="2018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7E94FE7-6AF9-4068-B05B-C7A90C298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864499" y="4209700"/>
            <a:ext cx="2661140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2A909AC-F5AA-477E-8FD1-1089132894B4}"/>
              </a:ext>
            </a:extLst>
          </p:cNvPr>
          <p:cNvCxnSpPr>
            <a:cxnSpLocks/>
          </p:cNvCxnSpPr>
          <p:nvPr/>
        </p:nvCxnSpPr>
        <p:spPr>
          <a:xfrm flipV="1">
            <a:off x="9243753" y="5957456"/>
            <a:ext cx="532014" cy="6373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325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CDFA618-709E-43D3-9997-9E751345F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492" y="373709"/>
            <a:ext cx="216217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487A562-B064-4DD4-91A3-C286B035D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95722" y="373709"/>
            <a:ext cx="2714644" cy="2113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88C0D3B9-F945-4BDE-9EAB-3FFDD2DC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4492" y="4062516"/>
            <a:ext cx="1974036" cy="200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C8588E-8836-4057-A429-817A920CF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44744" y="4000595"/>
            <a:ext cx="2648885" cy="206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508C940-88D5-4C35-87A2-CB62B16C0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83243" y="486824"/>
            <a:ext cx="1991428" cy="200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23646CDD-F14C-4591-BC44-A6AFACAAD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180425" y="484938"/>
            <a:ext cx="2571768" cy="2002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40979B70-AEA5-494A-9122-6CD0011EA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702632" y="3787267"/>
            <a:ext cx="215265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752DA83-569B-4BBD-9434-5A338BFF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215399" y="3941522"/>
            <a:ext cx="2501821" cy="194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AEB711D-5E4C-4E49-A866-C5FFB7BE112B}"/>
              </a:ext>
            </a:extLst>
          </p:cNvPr>
          <p:cNvCxnSpPr/>
          <p:nvPr/>
        </p:nvCxnSpPr>
        <p:spPr>
          <a:xfrm flipV="1">
            <a:off x="9720350" y="5796741"/>
            <a:ext cx="332509" cy="6151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473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0DD62480-EF99-4497-B993-DBFA44D754A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228931" y="2804754"/>
          <a:ext cx="1139703" cy="1139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Graph" r:id="rId3" imgW="1645920" imgH="1645920" progId="Origin50.Graph">
                  <p:embed/>
                </p:oleObj>
              </mc:Choice>
              <mc:Fallback>
                <p:oleObj name="Graph" r:id="rId3" imgW="1645920" imgH="1645920" progId="Origin50.Graph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0DD62480-EF99-4497-B993-DBFA44D75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28931" y="2804754"/>
                        <a:ext cx="1139703" cy="1139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783" y="1678612"/>
            <a:ext cx="795657" cy="79753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0782" y="784359"/>
            <a:ext cx="795657" cy="797538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3" r="11438"/>
          <a:stretch/>
        </p:blipFill>
        <p:spPr>
          <a:xfrm flipH="1">
            <a:off x="4998380" y="940338"/>
            <a:ext cx="913155" cy="5657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875084" y="661924"/>
            <a:ext cx="303288" cy="220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83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01611" y="653936"/>
            <a:ext cx="308098" cy="220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83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75084" y="1552612"/>
            <a:ext cx="308098" cy="220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83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01611" y="1544624"/>
            <a:ext cx="303288" cy="220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83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3" r="11438"/>
          <a:stretch/>
        </p:blipFill>
        <p:spPr>
          <a:xfrm rot="1821297" flipH="1">
            <a:off x="4371505" y="1992592"/>
            <a:ext cx="402283" cy="249231"/>
          </a:xfrm>
          <a:prstGeom prst="rect">
            <a:avLst/>
          </a:prstGeom>
        </p:spPr>
      </p:pic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6F77E20F-1EB3-4F03-91EB-AE94C224E88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752991" y="1543201"/>
          <a:ext cx="1392482" cy="1392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Graph" r:id="rId9" imgW="2011680" imgH="2011680" progId="Origin50.Graph">
                  <p:embed/>
                </p:oleObj>
              </mc:Choice>
              <mc:Fallback>
                <p:oleObj name="Graph" r:id="rId9" imgW="2011680" imgH="2011680" progId="Origin50.Graph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6F77E20F-1EB3-4F03-91EB-AE94C224E8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52991" y="1543201"/>
                        <a:ext cx="1392482" cy="1392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6F77E20F-1EB3-4F03-91EB-AE94C224E88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145473" y="1938678"/>
          <a:ext cx="1266092" cy="2025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Graph" r:id="rId11" imgW="1828800" imgH="2926080" progId="Origin50.Graph">
                  <p:embed/>
                </p:oleObj>
              </mc:Choice>
              <mc:Fallback>
                <p:oleObj name="Graph" r:id="rId11" imgW="1828800" imgH="2926080" progId="Origin50.Grap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6F77E20F-1EB3-4F03-91EB-AE94C224E8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45473" y="1938678"/>
                        <a:ext cx="1266092" cy="2025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组合 43"/>
          <p:cNvGrpSpPr/>
          <p:nvPr/>
        </p:nvGrpSpPr>
        <p:grpSpPr>
          <a:xfrm>
            <a:off x="3976970" y="4147088"/>
            <a:ext cx="870250" cy="872308"/>
            <a:chOff x="309062" y="4989513"/>
            <a:chExt cx="1364774" cy="1368000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9062" y="4989513"/>
              <a:ext cx="1364774" cy="1368000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71024" y="5853513"/>
              <a:ext cx="502812" cy="504000"/>
            </a:xfrm>
            <a:prstGeom prst="rect">
              <a:avLst/>
            </a:prstGeom>
          </p:spPr>
        </p:pic>
      </p:grpSp>
      <p:pic>
        <p:nvPicPr>
          <p:cNvPr id="45" name="图片 44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000312" y="4147088"/>
            <a:ext cx="872306" cy="87230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8" name="文本框 47"/>
          <p:cNvSpPr txBox="1"/>
          <p:nvPr/>
        </p:nvSpPr>
        <p:spPr>
          <a:xfrm>
            <a:off x="3884990" y="3973901"/>
            <a:ext cx="303288" cy="220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83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909824" y="3973901"/>
            <a:ext cx="308098" cy="220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83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212535" y="2010531"/>
            <a:ext cx="303288" cy="220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83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291192" y="2010531"/>
            <a:ext cx="308098" cy="220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83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291192" y="2804241"/>
            <a:ext cx="303288" cy="220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83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494759" y="4386881"/>
            <a:ext cx="124615" cy="12461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46"/>
          </a:p>
        </p:txBody>
      </p:sp>
      <p:sp>
        <p:nvSpPr>
          <p:cNvPr id="53" name="椭圆 52"/>
          <p:cNvSpPr/>
          <p:nvPr/>
        </p:nvSpPr>
        <p:spPr>
          <a:xfrm>
            <a:off x="5702843" y="4433775"/>
            <a:ext cx="74769" cy="74769"/>
          </a:xfrm>
          <a:prstGeom prst="ellipse">
            <a:avLst/>
          </a:prstGeom>
          <a:noFill/>
          <a:ln w="63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46"/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0DD62480-EF99-4497-B993-DBFA44D754A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228931" y="2088976"/>
          <a:ext cx="1139703" cy="759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Graph" r:id="rId16" imgW="1645920" imgH="1097280" progId="Origin50.Graph">
                  <p:embed/>
                </p:oleObj>
              </mc:Choice>
              <mc:Fallback>
                <p:oleObj name="Graph" r:id="rId16" imgW="1645920" imgH="1097280" progId="Origin50.Graph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0DD62480-EF99-4497-B993-DBFA44D75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228931" y="2088976"/>
                        <a:ext cx="1139703" cy="759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732239" y="2743337"/>
            <a:ext cx="514885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8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</a:t>
            </a:r>
            <a:endParaRPr lang="zh-CN" altLang="en-US" sz="110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145303" y="4011770"/>
            <a:ext cx="514885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8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</a:t>
            </a:r>
            <a:endParaRPr lang="zh-CN" altLang="en-US" sz="110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693690" y="5126078"/>
            <a:ext cx="514885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8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3</a:t>
            </a:r>
            <a:endParaRPr lang="zh-CN" altLang="en-US" sz="110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8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92ED5-7589-4049-A55A-9B4B31079813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CA5CFF2-0A36-4EE4-A374-A056B864C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1293" r="1783" b="-1"/>
          <a:stretch/>
        </p:blipFill>
        <p:spPr bwMode="auto">
          <a:xfrm>
            <a:off x="2635869" y="1876610"/>
            <a:ext cx="3132000" cy="29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AA5208-894E-4203-BFD9-BED02F12851F}"/>
              </a:ext>
            </a:extLst>
          </p:cNvPr>
          <p:cNvSpPr txBox="1"/>
          <p:nvPr/>
        </p:nvSpPr>
        <p:spPr>
          <a:xfrm>
            <a:off x="6002619" y="5526040"/>
            <a:ext cx="4085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STS line map</a:t>
            </a:r>
          </a:p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1V, 200pA, modulation: 15mV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756038" y="1498973"/>
          <a:ext cx="4186237" cy="404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Graph" r:id="rId4" imgW="3108960" imgH="3000960" progId="Origin50.Graph">
                  <p:embed/>
                </p:oleObj>
              </mc:Choice>
              <mc:Fallback>
                <p:oleObj name="Graph" r:id="rId4" imgW="3108960" imgH="3000960" progId="Origin50.Graph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6038" y="1498973"/>
                        <a:ext cx="4186237" cy="4041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624392" y="3403994"/>
            <a:ext cx="144016" cy="1440160"/>
          </a:xfrm>
          <a:prstGeom prst="rect">
            <a:avLst/>
          </a:prstGeom>
        </p:spPr>
      </p:pic>
      <p:sp>
        <p:nvSpPr>
          <p:cNvPr id="10" name="标题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STS</a:t>
            </a:r>
            <a:r>
              <a:rPr lang="en-US" altLang="zh-CN" baseline="0" dirty="0">
                <a:latin typeface="+mn-lt"/>
              </a:rPr>
              <a:t> Line Map</a:t>
            </a:r>
            <a:r>
              <a:rPr lang="en-US" altLang="zh-CN" dirty="0">
                <a:latin typeface="+mn-lt"/>
              </a:rPr>
              <a:t> Taken</a:t>
            </a:r>
            <a:r>
              <a:rPr lang="en-US" altLang="zh-CN" baseline="0" dirty="0">
                <a:latin typeface="+mn-lt"/>
              </a:rPr>
              <a:t> at the Clean Surface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0053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772464" y="-98882"/>
          <a:ext cx="3450597" cy="2640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2464" y="-98882"/>
                        <a:ext cx="3450597" cy="26403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5119689" y="-100013"/>
          <a:ext cx="4827587" cy="2641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Graph" r:id="rId5" imgW="5486400" imgH="3000960" progId="Origin50.Graph">
                  <p:embed/>
                </p:oleObj>
              </mc:Choice>
              <mc:Fallback>
                <p:oleObj name="Graph" r:id="rId5" imgW="5486400" imgH="3000960" progId="Origin50.Graph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9689" y="-100013"/>
                        <a:ext cx="4827587" cy="26416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2772464" y="4284130"/>
          <a:ext cx="3450269" cy="2640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2464" y="4284130"/>
                        <a:ext cx="3450269" cy="26408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5119689" y="4284663"/>
          <a:ext cx="4827587" cy="264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Graph" r:id="rId9" imgW="5486400" imgH="3000960" progId="Origin50.Graph">
                  <p:embed/>
                </p:oleObj>
              </mc:Choice>
              <mc:Fallback>
                <p:oleObj name="Graph" r:id="rId9" imgW="5486400" imgH="3000960" progId="Origin50.Graph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9689" y="4284663"/>
                        <a:ext cx="4827587" cy="2640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/>
          </p:nvPr>
        </p:nvGraphicFramePr>
        <p:xfrm>
          <a:off x="2772464" y="2092369"/>
          <a:ext cx="3450269" cy="2640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Graph" r:id="rId11" imgW="3920760" imgH="3000960" progId="Origin50.Graph">
                  <p:embed/>
                </p:oleObj>
              </mc:Choice>
              <mc:Fallback>
                <p:oleObj name="Graph" r:id="rId11" imgW="3920760" imgH="3000960" progId="Origin50.Graph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2464" y="2092369"/>
                        <a:ext cx="3450269" cy="26408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/>
          </p:nvPr>
        </p:nvGraphicFramePr>
        <p:xfrm>
          <a:off x="5119689" y="2092325"/>
          <a:ext cx="4827587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Graph" r:id="rId13" imgW="5486400" imgH="3000960" progId="Origin50.Graph">
                  <p:embed/>
                </p:oleObj>
              </mc:Choice>
              <mc:Fallback>
                <p:oleObj name="Graph" r:id="rId13" imgW="5486400" imgH="3000960" progId="Origin50.Graph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9689" y="2092325"/>
                        <a:ext cx="4827587" cy="264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接连接符 15"/>
          <p:cNvCxnSpPr/>
          <p:nvPr/>
        </p:nvCxnSpPr>
        <p:spPr>
          <a:xfrm>
            <a:off x="7942808" y="620713"/>
            <a:ext cx="0" cy="5832648"/>
          </a:xfrm>
          <a:prstGeom prst="line">
            <a:avLst/>
          </a:prstGeom>
          <a:ln w="31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142212" y="476672"/>
            <a:ext cx="0" cy="5832648"/>
          </a:xfrm>
          <a:prstGeom prst="line">
            <a:avLst/>
          </a:prstGeom>
          <a:ln w="31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025208" y="560455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K: 1s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2028414" y="3412790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K: 17s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2012384" y="1006321"/>
            <a:ext cx="918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K: 17s</a:t>
            </a:r>
          </a:p>
          <a:p>
            <a:pPr algn="ctr"/>
            <a:r>
              <a:rPr lang="en-US" altLang="zh-CN" dirty="0"/>
              <a:t>+ Pulse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4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23C058-BB04-4462-BF27-5A65F2D7A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023" y="549000"/>
            <a:ext cx="2818913" cy="28134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0EFE14-4385-432D-A0B8-ACB6E3D7F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477" y="151723"/>
            <a:ext cx="3519614" cy="351284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3032DF6-F719-4292-A50E-78DE59300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972" y="3629931"/>
            <a:ext cx="2825790" cy="28203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F901F0B-9E0B-47BF-8BC2-C84E30EF1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146" y="3664567"/>
            <a:ext cx="2825790" cy="28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8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8B63870-EB94-4551-83FA-697504DFBF1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599969" y="359870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58B63870-EB94-4551-83FA-697504DFBF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99969" y="359870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89F9D10-C33D-4DC9-989A-6B541DB42A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42192" y="352218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E89F9D10-C33D-4DC9-989A-6B541DB42A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2192" y="352218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02D84F0-9786-4D2F-A163-F19FB16EFB2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7248" y="223474"/>
          <a:ext cx="4311011" cy="3298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802D84F0-9786-4D2F-A163-F19FB16EF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248" y="223474"/>
                        <a:ext cx="4311011" cy="32987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9F51415-D55A-414B-9BC2-ECC7DB769BA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491762" y="299994"/>
          <a:ext cx="4311011" cy="3298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Graph" r:id="rId9" imgW="3920760" imgH="3000960" progId="Origin50.Graph">
                  <p:embed/>
                </p:oleObj>
              </mc:Choice>
              <mc:Fallback>
                <p:oleObj name="Graph" r:id="rId9" imgW="3920760" imgH="3000960" progId="Origin50.Grap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69F51415-D55A-414B-9BC2-ECC7DB769B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91762" y="299994"/>
                        <a:ext cx="4311011" cy="32987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D28EF646-9E29-485C-9B99-B79C43F53E4D}"/>
              </a:ext>
            </a:extLst>
          </p:cNvPr>
          <p:cNvSpPr txBox="1"/>
          <p:nvPr/>
        </p:nvSpPr>
        <p:spPr>
          <a:xfrm>
            <a:off x="9120146" y="1494845"/>
            <a:ext cx="2752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覆盖</a:t>
            </a:r>
            <a:r>
              <a:rPr lang="en-US" altLang="zh-CN" dirty="0"/>
              <a:t>K</a:t>
            </a:r>
            <a:r>
              <a:rPr lang="zh-CN" altLang="en-US" dirty="0"/>
              <a:t>原子后，</a:t>
            </a:r>
            <a:r>
              <a:rPr lang="en-US" altLang="zh-CN" dirty="0"/>
              <a:t>gap</a:t>
            </a:r>
            <a:r>
              <a:rPr lang="zh-CN" altLang="en-US" dirty="0"/>
              <a:t>里出现了带间态。随着覆盖度增加，费米能级逐渐往</a:t>
            </a:r>
            <a:r>
              <a:rPr lang="en-US" altLang="zh-CN" dirty="0"/>
              <a:t>UHB</a:t>
            </a:r>
            <a:r>
              <a:rPr lang="zh-CN" altLang="en-US" dirty="0"/>
              <a:t>带移动。</a:t>
            </a:r>
            <a:endParaRPr lang="en-US" altLang="zh-CN" dirty="0"/>
          </a:p>
          <a:p>
            <a:r>
              <a:rPr lang="zh-CN" altLang="en-US" dirty="0"/>
              <a:t>当覆盖度到达</a:t>
            </a:r>
            <a:r>
              <a:rPr lang="en-US" altLang="zh-CN" dirty="0"/>
              <a:t>0.25ML</a:t>
            </a:r>
            <a:r>
              <a:rPr lang="zh-CN" altLang="en-US" dirty="0"/>
              <a:t>时，</a:t>
            </a:r>
            <a:r>
              <a:rPr lang="en-US" altLang="zh-CN" dirty="0"/>
              <a:t>TaS2</a:t>
            </a:r>
            <a:r>
              <a:rPr lang="zh-CN" altLang="en-US" dirty="0"/>
              <a:t>发生绝缘体到金属的相变，</a:t>
            </a:r>
            <a:r>
              <a:rPr lang="en-US" altLang="zh-CN" dirty="0"/>
              <a:t>STS</a:t>
            </a:r>
            <a:r>
              <a:rPr lang="zh-CN" altLang="en-US" dirty="0"/>
              <a:t>谱表现出金属性。</a:t>
            </a:r>
            <a:endParaRPr lang="en-US" altLang="zh-CN" dirty="0"/>
          </a:p>
          <a:p>
            <a:r>
              <a:rPr lang="zh-CN" altLang="en-US" dirty="0"/>
              <a:t>在整个过程中，</a:t>
            </a:r>
            <a:r>
              <a:rPr lang="en-US" altLang="zh-CN" dirty="0"/>
              <a:t>UHB</a:t>
            </a:r>
            <a:r>
              <a:rPr lang="zh-CN" altLang="en-US" dirty="0"/>
              <a:t>和</a:t>
            </a:r>
            <a:r>
              <a:rPr lang="en-US" altLang="zh-CN" dirty="0"/>
              <a:t>LHB</a:t>
            </a:r>
            <a:r>
              <a:rPr lang="zh-CN" altLang="en-US" dirty="0"/>
              <a:t>，以及其他特征峰一直存在。变为金属态以后，</a:t>
            </a:r>
            <a:r>
              <a:rPr lang="en-US" altLang="zh-CN" dirty="0"/>
              <a:t>UHB</a:t>
            </a:r>
            <a:r>
              <a:rPr lang="zh-CN" altLang="en-US" dirty="0"/>
              <a:t>强度有减弱。</a:t>
            </a:r>
          </a:p>
        </p:txBody>
      </p:sp>
    </p:spTree>
    <p:extLst>
      <p:ext uri="{BB962C8B-B14F-4D97-AF65-F5344CB8AC3E}">
        <p14:creationId xmlns:p14="http://schemas.microsoft.com/office/powerpoint/2010/main" val="2301758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E89F9D10-C33D-4DC9-989A-6B541DB42A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81807" y="-88253"/>
          <a:ext cx="8857846" cy="6777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E89F9D10-C33D-4DC9-989A-6B541DB42A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1807" y="-88253"/>
                        <a:ext cx="8857846" cy="6777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2448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1048DC-6858-44BF-804C-2B3DFCBEE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11" y="1223148"/>
            <a:ext cx="3470593" cy="34795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DF1FD6A-A5A8-4760-AE8B-7DAB4091A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896" y="1286249"/>
            <a:ext cx="3470593" cy="34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10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33D6A7-374B-4E85-89CB-A9A20BBB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63" y="189000"/>
            <a:ext cx="3231649" cy="324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2C8A14-AC48-4315-B6A6-219FDFBC6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469" y="3531783"/>
            <a:ext cx="3246243" cy="324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016A577-CA4F-4B20-A492-4C4B4F5B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24" y="3659201"/>
            <a:ext cx="2825790" cy="28203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A25EF2-85D2-4156-94CF-974C47F2F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24" y="511448"/>
            <a:ext cx="2825790" cy="28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4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06B5D62-A2D6-4808-820D-C871A4AD5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6306" y="228803"/>
            <a:ext cx="3416530" cy="3323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4B1D505-2438-44EE-885C-5A03947C44E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866910" y="-77290"/>
          <a:ext cx="5143897" cy="393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4B1D505-2438-44EE-885C-5A03947C4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6910" y="-77290"/>
                        <a:ext cx="5143897" cy="393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3AD11FC3-C0D2-4CC8-A834-F627355C63BF}"/>
              </a:ext>
            </a:extLst>
          </p:cNvPr>
          <p:cNvSpPr txBox="1"/>
          <p:nvPr/>
        </p:nvSpPr>
        <p:spPr>
          <a:xfrm>
            <a:off x="5070764" y="5807825"/>
            <a:ext cx="1124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1s</a:t>
            </a:r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F9B8F61-7F76-497E-82CC-A01F209065D8}"/>
              </a:ext>
            </a:extLst>
          </p:cNvPr>
          <p:cNvCxnSpPr/>
          <p:nvPr/>
        </p:nvCxnSpPr>
        <p:spPr>
          <a:xfrm>
            <a:off x="3374967" y="1745672"/>
            <a:ext cx="1208117" cy="3823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CDA7347-B42B-4064-AE74-1D31772A7DF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14008" y="3644927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CCDA7347-B42B-4064-AE74-1D31772A7D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14008" y="3644927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0124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156</Words>
  <Application>Microsoft Office PowerPoint</Application>
  <PresentationFormat>宽屏</PresentationFormat>
  <Paragraphs>36</Paragraphs>
  <Slides>15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等线</vt:lpstr>
      <vt:lpstr>等线 Light</vt:lpstr>
      <vt:lpstr>微软雅黑</vt:lpstr>
      <vt:lpstr>Arial</vt:lpstr>
      <vt:lpstr>Times New Roman</vt:lpstr>
      <vt:lpstr>Office 主题​​</vt:lpstr>
      <vt:lpstr>Graph</vt:lpstr>
      <vt:lpstr>STS Spectra with K Doping</vt:lpstr>
      <vt:lpstr>STS Line Map Taken at the Clean Surface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STS Spectra with K Doping</dc:title>
  <dc:creator>wang shiphys</dc:creator>
  <cp:lastModifiedBy>wang shiphys</cp:lastModifiedBy>
  <cp:revision>1</cp:revision>
  <dcterms:created xsi:type="dcterms:W3CDTF">2019-05-08T06:03:16Z</dcterms:created>
  <dcterms:modified xsi:type="dcterms:W3CDTF">2019-05-08T06:04:41Z</dcterms:modified>
</cp:coreProperties>
</file>